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9" r:id="rId3"/>
    <p:sldId id="257" r:id="rId4"/>
    <p:sldId id="270" r:id="rId5"/>
    <p:sldId id="258" r:id="rId6"/>
    <p:sldId id="264" r:id="rId7"/>
    <p:sldId id="265" r:id="rId8"/>
    <p:sldId id="266" r:id="rId9"/>
    <p:sldId id="267" r:id="rId10"/>
    <p:sldId id="271" r:id="rId11"/>
    <p:sldId id="263" r:id="rId12"/>
    <p:sldId id="268" r:id="rId13"/>
    <p:sldId id="272" r:id="rId14"/>
    <p:sldId id="269" r:id="rId15"/>
    <p:sldId id="273" r:id="rId16"/>
    <p:sldId id="262" r:id="rId17"/>
    <p:sldId id="274" r:id="rId18"/>
    <p:sldId id="260" r:id="rId19"/>
    <p:sldId id="261" r:id="rId20"/>
    <p:sldId id="275" r:id="rId21"/>
  </p:sldIdLst>
  <p:sldSz cx="12192000" cy="6858000"/>
  <p:notesSz cx="6858000" cy="9144000"/>
  <p:embeddedFontLst>
    <p:embeddedFont>
      <p:font typeface="Noto Sans KR Black" panose="020B0A00000000000000" pitchFamily="34" charset="-127"/>
      <p:bold r:id="rId22"/>
    </p:embeddedFont>
    <p:embeddedFont>
      <p:font typeface="Noto Sans KR Medium" panose="020B0600000000000000" pitchFamily="34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92FF"/>
    <a:srgbClr val="7FF3FF"/>
    <a:srgbClr val="6FB7D1"/>
    <a:srgbClr val="A0B5FF"/>
    <a:srgbClr val="CC8AE2"/>
    <a:srgbClr val="E8E7E7"/>
    <a:srgbClr val="E283C9"/>
    <a:srgbClr val="FE7D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4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EE4DD5-ABD5-ABCF-9FC3-3BA971F353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6C53C5F-4DDB-B52B-4113-95B7B9616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C79A74-5ADC-4A1B-10F2-D01446898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1D4B9E-0BDA-5010-3418-432E7D874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2AADE6-D8C9-4BF7-4E2D-6CA4D1593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2847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E15C14-B212-3E95-B36E-77111DD58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921B0F2-6358-E798-A845-DB98BAB1B2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72CFE8-32B0-5F85-2BB3-B32171074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F9279C-4A1B-C43B-79F9-3DF052430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A44266-A56C-E97B-BC11-35F6D72AD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480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1C681E1-3D12-51D0-34D0-9840FDD656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B41B503-77B8-CBE9-AAE2-51163EE761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9B9247-8489-FACB-C46B-836BFE369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6404CF-1309-6469-4C3A-E22E076C8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EB4214-0C27-29F9-D0DB-86D2458A2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695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6BEC72-F469-48A3-32CC-688A11D76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F8125E-22AF-3329-6185-2E24F54CB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A7BF8E-5B66-2CAC-3445-BF5854B16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D0F533-F468-5AC6-1A2B-BFE2AB5D6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30F766-6F16-309C-E2FC-C1E9072CD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136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C91D02-AE59-E484-C679-455EF8A81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FA2E7C-1971-084E-E7AD-A159E9FAC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6AD2C0-DF38-8D6B-336E-7A84C938E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9489C6-872B-D10C-BCF1-09D62F37C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8E9CA4-1F39-5BE3-4F8E-041C97700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622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3DEEB-6E1D-A52A-19B8-7AA9A77FF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CC078B-EB2B-39E5-1AC9-2DBD3EE826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82BF3B-D482-6E8D-8A32-A731C02B62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CC2476-E7FC-516A-E480-64E510D9C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E1A608-B57B-DE89-6755-49C445653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B78AFB-9404-91C5-CC6B-DC83DEE93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841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409BEE-04A0-7175-14D7-CCD71703E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64830E-EDEB-3744-9EF9-DB5C232BE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1F22C0-492C-C2AC-3FAD-F3687C4FE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CDD3C16-C8D4-BAE5-A797-679A97782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4978B53-6557-7EDF-DE8A-FD27DC896C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497B641-5C2A-8B82-9FB8-9ACEFC135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87F1FC7-D1F8-C825-0CA5-47DECD1FE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1C55640-E512-81B4-837C-F80072A47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04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780130-253F-4D13-2F12-288F7521D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7D8DC30-107C-24E0-BE28-40C92A79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7BF49C-1714-C435-5017-F6D6FD5E3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ECA5A6F-7E51-ABB4-EC9E-01B4E4C74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9468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297B7D6-407B-72FE-6749-64926E643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4B4CEB5-1A5B-B0F2-39A6-983FBE8F8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580228-8CE6-F8C2-8AE7-F2F141836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056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AE1DFE-C097-911D-93E1-7968096D3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CF4AD2-8F46-36CC-D752-585B44B66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6171CE-6FB6-08B0-CE8E-4806C7C8F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ADA348-F2DB-E0DF-0C30-1324CC6F4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3140D4-37C2-06FE-8CD0-F65CBF77D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277B1B-64B2-AED6-A897-135C0594B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708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8C2F7-7B80-A8A8-BD15-EF8BE9701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2771DD4-F431-0005-E113-3EE5EBDF49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E149CE-8EFC-41E6-4B26-C43A2FF9A0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60DD1-284B-A8B8-BFD2-BE2C9E467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8ECD51-4BCD-B915-3D5F-5CBA63B5A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48E943-5615-5A1B-3366-F89F8AB5B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070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2ADBA8C-EFB1-5E2B-25A1-6D4AE16ED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A39942-EE2D-A98D-B429-E77808050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7C77C0-360F-5E83-165F-4F49F3D786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313492-B259-4D5E-81AA-9C30E432767B}" type="datetimeFigureOut">
              <a:rPr lang="ko-KR" altLang="en-US" smtClean="0"/>
              <a:t>2022-09-07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7B9B41-BD6E-9B44-49B0-BFB671AF04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A34CF6-DC81-A06A-6452-B3B2816F5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0DE62-9327-4081-9847-D94E6D9572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163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aoror-361511.du.r.appspot.com/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6505" y="2685256"/>
            <a:ext cx="5400675" cy="1385888"/>
          </a:xfrm>
        </p:spPr>
        <p:txBody>
          <a:bodyPr/>
          <a:lstStyle/>
          <a:p>
            <a:r>
              <a:rPr lang="en-US" altLang="ko-KR" sz="7200" dirty="0">
                <a:solidFill>
                  <a:schemeClr val="bg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AOROR</a:t>
            </a:r>
            <a:endParaRPr lang="ko-KR" altLang="en-US" dirty="0">
              <a:solidFill>
                <a:schemeClr val="bg1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934431A3-F1CC-F0A6-92E4-F07D647423FD}"/>
              </a:ext>
            </a:extLst>
          </p:cNvPr>
          <p:cNvSpPr txBox="1">
            <a:spLocks/>
          </p:cNvSpPr>
          <p:nvPr/>
        </p:nvSpPr>
        <p:spPr>
          <a:xfrm>
            <a:off x="3710305" y="2616925"/>
            <a:ext cx="5400675" cy="13858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7200" dirty="0">
                <a:solidFill>
                  <a:schemeClr val="accent5">
                    <a:lumMod val="60000"/>
                    <a:lumOff val="40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AOROR</a:t>
            </a:r>
            <a:endParaRPr lang="ko-KR" altLang="en-US" dirty="0">
              <a:solidFill>
                <a:schemeClr val="accent5">
                  <a:lumMod val="60000"/>
                  <a:lumOff val="40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527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31897E-13B5-6EA0-FEDE-1C9C8E032DBC}"/>
              </a:ext>
            </a:extLst>
          </p:cNvPr>
          <p:cNvSpPr txBox="1"/>
          <p:nvPr/>
        </p:nvSpPr>
        <p:spPr>
          <a:xfrm>
            <a:off x="894080" y="2028686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 기획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992EF4-DAD4-9AE3-DA16-D52DF8B38640}"/>
              </a:ext>
            </a:extLst>
          </p:cNvPr>
          <p:cNvSpPr txBox="1"/>
          <p:nvPr/>
        </p:nvSpPr>
        <p:spPr>
          <a:xfrm>
            <a:off x="894080" y="3523558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향후 계획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5AC75F-B9C8-4DD1-62CA-93E2240965DB}"/>
              </a:ext>
            </a:extLst>
          </p:cNvPr>
          <p:cNvSpPr txBox="1"/>
          <p:nvPr/>
        </p:nvSpPr>
        <p:spPr>
          <a:xfrm>
            <a:off x="894080" y="4907822"/>
            <a:ext cx="8503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프로젝트에 기여하신 분 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Top 5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2C8542-6BB0-CF15-2A4B-8F66EF2927BB}"/>
              </a:ext>
            </a:extLst>
          </p:cNvPr>
          <p:cNvSpPr txBox="1"/>
          <p:nvPr/>
        </p:nvSpPr>
        <p:spPr>
          <a:xfrm>
            <a:off x="894080" y="2776122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기능 소개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1DA5A4-3692-E3A4-9441-D44EEAC97B6E}"/>
              </a:ext>
            </a:extLst>
          </p:cNvPr>
          <p:cNvSpPr txBox="1"/>
          <p:nvPr/>
        </p:nvSpPr>
        <p:spPr>
          <a:xfrm>
            <a:off x="894080" y="4195328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기대 효과</a:t>
            </a:r>
          </a:p>
        </p:txBody>
      </p:sp>
    </p:spTree>
    <p:extLst>
      <p:ext uri="{BB962C8B-B14F-4D97-AF65-F5344CB8AC3E}">
        <p14:creationId xmlns:p14="http://schemas.microsoft.com/office/powerpoint/2010/main" val="1509689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3" y="135731"/>
            <a:ext cx="5186362" cy="1140619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기능 소개</a:t>
            </a: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889E3-189A-1D59-E60F-6D04B7022202}"/>
              </a:ext>
            </a:extLst>
          </p:cNvPr>
          <p:cNvSpPr/>
          <p:nvPr/>
        </p:nvSpPr>
        <p:spPr>
          <a:xfrm>
            <a:off x="990600" y="1504950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970969-3878-5BF6-A1CC-FEB743834C85}"/>
              </a:ext>
            </a:extLst>
          </p:cNvPr>
          <p:cNvSpPr/>
          <p:nvPr/>
        </p:nvSpPr>
        <p:spPr>
          <a:xfrm>
            <a:off x="990600" y="1519237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</a:rPr>
              <a:t>Solved.ac </a:t>
            </a:r>
            <a:r>
              <a:rPr lang="en-US" altLang="ko-KR" sz="2800" b="1" dirty="0" err="1">
                <a:solidFill>
                  <a:schemeClr val="bg1">
                    <a:lumMod val="50000"/>
                  </a:schemeClr>
                </a:solidFill>
              </a:rPr>
              <a:t>api</a:t>
            </a:r>
            <a:r>
              <a:rPr lang="ko-KR" altLang="en-US" sz="2800" b="1" dirty="0" err="1">
                <a:solidFill>
                  <a:schemeClr val="bg1">
                    <a:lumMod val="50000"/>
                  </a:schemeClr>
                </a:solidFill>
              </a:rPr>
              <a:t>를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 갖고 와서 정확성 있는 값을 제공하고 자동으로 문제번호 및 정보를 채워준다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73A935-E9AB-A559-A36C-AEDEB7CA0081}"/>
              </a:ext>
            </a:extLst>
          </p:cNvPr>
          <p:cNvSpPr txBox="1"/>
          <p:nvPr/>
        </p:nvSpPr>
        <p:spPr>
          <a:xfrm>
            <a:off x="645160" y="1105942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>
                    <a:lumMod val="7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S</a:t>
            </a:r>
            <a:endParaRPr lang="ko-KR" altLang="en-US" sz="4400" dirty="0">
              <a:solidFill>
                <a:schemeClr val="accent2">
                  <a:lumMod val="7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9737BD-CD1F-420C-2239-744467AD0994}"/>
              </a:ext>
            </a:extLst>
          </p:cNvPr>
          <p:cNvSpPr/>
          <p:nvPr/>
        </p:nvSpPr>
        <p:spPr>
          <a:xfrm>
            <a:off x="1955800" y="3990976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문제와 개념이 체계성 있게 </a:t>
            </a:r>
            <a:r>
              <a:rPr lang="ko-KR" altLang="en-US" sz="2800" b="1" dirty="0" err="1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연결이된다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</a:t>
            </a:r>
            <a:endParaRPr lang="ko-KR" altLang="en-US" sz="2800" b="1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4333A3-4B8B-5C7F-F74E-5911CDDAC020}"/>
              </a:ext>
            </a:extLst>
          </p:cNvPr>
          <p:cNvSpPr txBox="1"/>
          <p:nvPr/>
        </p:nvSpPr>
        <p:spPr>
          <a:xfrm>
            <a:off x="1610360" y="3577681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6">
                    <a:lumMod val="50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S</a:t>
            </a:r>
            <a:endParaRPr lang="ko-KR" altLang="en-US" sz="4400" dirty="0">
              <a:solidFill>
                <a:schemeClr val="accent6">
                  <a:lumMod val="50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8148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3" y="135731"/>
            <a:ext cx="5186362" cy="1140619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기능 소개</a:t>
            </a: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82800A-9B8D-FE88-3ED3-A138F4B05E06}"/>
              </a:ext>
            </a:extLst>
          </p:cNvPr>
          <p:cNvSpPr txBox="1"/>
          <p:nvPr/>
        </p:nvSpPr>
        <p:spPr>
          <a:xfrm>
            <a:off x="3826134" y="5186851"/>
            <a:ext cx="4721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u="sng" kern="0" spc="0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Noto Sans KR Medium" panose="020B0600000000000000" pitchFamily="34" charset="-127"/>
                <a:ea typeface="Noto Sans KR Medium" panose="020B0600000000000000" pitchFamily="34" charset="-127"/>
                <a:hlinkClick r:id="rId2"/>
              </a:rPr>
              <a:t>AOROR (aoror-361511.du.r.appspot.com)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endParaRPr lang="ko-KR" altLang="en-US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BF6B7C-516A-6EE0-F7C9-5106613D5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088" y="1537027"/>
            <a:ext cx="3649824" cy="364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76859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992EF4-DAD4-9AE3-DA16-D52DF8B38640}"/>
              </a:ext>
            </a:extLst>
          </p:cNvPr>
          <p:cNvSpPr txBox="1"/>
          <p:nvPr/>
        </p:nvSpPr>
        <p:spPr>
          <a:xfrm>
            <a:off x="894080" y="3523558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향후 계획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5AC75F-B9C8-4DD1-62CA-93E2240965DB}"/>
              </a:ext>
            </a:extLst>
          </p:cNvPr>
          <p:cNvSpPr txBox="1"/>
          <p:nvPr/>
        </p:nvSpPr>
        <p:spPr>
          <a:xfrm>
            <a:off x="894080" y="4907822"/>
            <a:ext cx="8503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프로젝트에 기여하신 분 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Top 5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2C8542-6BB0-CF15-2A4B-8F66EF2927BB}"/>
              </a:ext>
            </a:extLst>
          </p:cNvPr>
          <p:cNvSpPr txBox="1"/>
          <p:nvPr/>
        </p:nvSpPr>
        <p:spPr>
          <a:xfrm>
            <a:off x="894080" y="2776122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기능 소개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1DA5A4-3692-E3A4-9441-D44EEAC97B6E}"/>
              </a:ext>
            </a:extLst>
          </p:cNvPr>
          <p:cNvSpPr txBox="1"/>
          <p:nvPr/>
        </p:nvSpPr>
        <p:spPr>
          <a:xfrm>
            <a:off x="894080" y="4195328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기대 효과</a:t>
            </a:r>
          </a:p>
        </p:txBody>
      </p:sp>
    </p:spTree>
    <p:extLst>
      <p:ext uri="{BB962C8B-B14F-4D97-AF65-F5344CB8AC3E}">
        <p14:creationId xmlns:p14="http://schemas.microsoft.com/office/powerpoint/2010/main" val="471822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1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3" y="135731"/>
            <a:ext cx="5186362" cy="1140619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향후 계획</a:t>
            </a: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889E3-189A-1D59-E60F-6D04B7022202}"/>
              </a:ext>
            </a:extLst>
          </p:cNvPr>
          <p:cNvSpPr/>
          <p:nvPr/>
        </p:nvSpPr>
        <p:spPr>
          <a:xfrm>
            <a:off x="990600" y="1504950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970969-3878-5BF6-A1CC-FEB743834C85}"/>
              </a:ext>
            </a:extLst>
          </p:cNvPr>
          <p:cNvSpPr/>
          <p:nvPr/>
        </p:nvSpPr>
        <p:spPr>
          <a:xfrm>
            <a:off x="990600" y="1519237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유저 기능과 </a:t>
            </a:r>
            <a:r>
              <a:rPr lang="ko-KR" altLang="en-US" sz="2800" b="1" dirty="0" err="1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문서별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시간 기능을 만들어서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데이터의 손상을 막고 복구할 수 있다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</a:t>
            </a:r>
            <a:endParaRPr lang="ko-KR" altLang="en-US" sz="2800" b="1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73A935-E9AB-A559-A36C-AEDEB7CA0081}"/>
              </a:ext>
            </a:extLst>
          </p:cNvPr>
          <p:cNvSpPr txBox="1"/>
          <p:nvPr/>
        </p:nvSpPr>
        <p:spPr>
          <a:xfrm>
            <a:off x="645160" y="1105942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>
                    <a:lumMod val="7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1</a:t>
            </a:r>
            <a:endParaRPr lang="ko-KR" altLang="en-US" sz="4400" dirty="0">
              <a:solidFill>
                <a:schemeClr val="accent2">
                  <a:lumMod val="7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9737BD-CD1F-420C-2239-744467AD0994}"/>
              </a:ext>
            </a:extLst>
          </p:cNvPr>
          <p:cNvSpPr/>
          <p:nvPr/>
        </p:nvSpPr>
        <p:spPr>
          <a:xfrm>
            <a:off x="1955800" y="3403145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추가적인 데이터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(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이미지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)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를 넣어서 더 잘 활용 할 수 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algn="ctr"/>
            <a:r>
              <a:rPr lang="ko-KR" altLang="en-US" sz="2800" b="1" dirty="0" err="1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있게한다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</a:t>
            </a:r>
            <a:endParaRPr lang="ko-KR" altLang="en-US" sz="2800" b="1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4333A3-4B8B-5C7F-F74E-5911CDDAC020}"/>
              </a:ext>
            </a:extLst>
          </p:cNvPr>
          <p:cNvSpPr txBox="1"/>
          <p:nvPr/>
        </p:nvSpPr>
        <p:spPr>
          <a:xfrm>
            <a:off x="1610360" y="2989850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6">
                    <a:lumMod val="50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</a:t>
            </a:r>
            <a:endParaRPr lang="ko-KR" altLang="en-US" sz="4400" dirty="0">
              <a:solidFill>
                <a:schemeClr val="accent6">
                  <a:lumMod val="50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8DA54A2-5CE7-F543-CDA7-8AEAB552124A}"/>
              </a:ext>
            </a:extLst>
          </p:cNvPr>
          <p:cNvSpPr/>
          <p:nvPr/>
        </p:nvSpPr>
        <p:spPr>
          <a:xfrm>
            <a:off x="3003939" y="5287053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 err="1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줄바꿈이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안되는 문제점과 에러페이지들을 소개하고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algn="ctr"/>
            <a:r>
              <a:rPr lang="ko-KR" altLang="en-US" sz="2800" b="1" dirty="0" err="1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프론트엔드를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개선한다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</a:t>
            </a:r>
            <a:endParaRPr lang="ko-KR" altLang="en-US" sz="2800" b="1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96B9A-BE87-37F8-64E2-4A991722CA49}"/>
              </a:ext>
            </a:extLst>
          </p:cNvPr>
          <p:cNvSpPr txBox="1"/>
          <p:nvPr/>
        </p:nvSpPr>
        <p:spPr>
          <a:xfrm>
            <a:off x="2658499" y="4873758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5">
                    <a:lumMod val="50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3</a:t>
            </a:r>
            <a:endParaRPr lang="ko-KR" altLang="en-US" sz="4400" dirty="0">
              <a:solidFill>
                <a:schemeClr val="accent5">
                  <a:lumMod val="50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2119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992EF4-DAD4-9AE3-DA16-D52DF8B38640}"/>
              </a:ext>
            </a:extLst>
          </p:cNvPr>
          <p:cNvSpPr txBox="1"/>
          <p:nvPr/>
        </p:nvSpPr>
        <p:spPr>
          <a:xfrm>
            <a:off x="894080" y="3523558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향후 계획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5AC75F-B9C8-4DD1-62CA-93E2240965DB}"/>
              </a:ext>
            </a:extLst>
          </p:cNvPr>
          <p:cNvSpPr txBox="1"/>
          <p:nvPr/>
        </p:nvSpPr>
        <p:spPr>
          <a:xfrm>
            <a:off x="894080" y="4907822"/>
            <a:ext cx="8503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프로젝트에 기여하신 분 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Top 5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1DA5A4-3692-E3A4-9441-D44EEAC97B6E}"/>
              </a:ext>
            </a:extLst>
          </p:cNvPr>
          <p:cNvSpPr txBox="1"/>
          <p:nvPr/>
        </p:nvSpPr>
        <p:spPr>
          <a:xfrm>
            <a:off x="894080" y="4195328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기대 효과</a:t>
            </a:r>
          </a:p>
        </p:txBody>
      </p:sp>
    </p:spTree>
    <p:extLst>
      <p:ext uri="{BB962C8B-B14F-4D97-AF65-F5344CB8AC3E}">
        <p14:creationId xmlns:p14="http://schemas.microsoft.com/office/powerpoint/2010/main" val="1456414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1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3" y="135731"/>
            <a:ext cx="5186362" cy="1140619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기대 효과</a:t>
            </a: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889E3-189A-1D59-E60F-6D04B7022202}"/>
              </a:ext>
            </a:extLst>
          </p:cNvPr>
          <p:cNvSpPr/>
          <p:nvPr/>
        </p:nvSpPr>
        <p:spPr>
          <a:xfrm>
            <a:off x="990600" y="1504950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970969-3878-5BF6-A1CC-FEB743834C85}"/>
              </a:ext>
            </a:extLst>
          </p:cNvPr>
          <p:cNvSpPr/>
          <p:nvPr/>
        </p:nvSpPr>
        <p:spPr>
          <a:xfrm>
            <a:off x="990600" y="1519237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백준을 더 효율적으로 공부할 수 있다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73A935-E9AB-A559-A36C-AEDEB7CA0081}"/>
              </a:ext>
            </a:extLst>
          </p:cNvPr>
          <p:cNvSpPr txBox="1"/>
          <p:nvPr/>
        </p:nvSpPr>
        <p:spPr>
          <a:xfrm>
            <a:off x="645160" y="1105942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>
                    <a:lumMod val="7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1</a:t>
            </a:r>
            <a:endParaRPr lang="ko-KR" altLang="en-US" sz="4400" dirty="0">
              <a:solidFill>
                <a:schemeClr val="accent2">
                  <a:lumMod val="7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9737BD-CD1F-420C-2239-744467AD0994}"/>
              </a:ext>
            </a:extLst>
          </p:cNvPr>
          <p:cNvSpPr/>
          <p:nvPr/>
        </p:nvSpPr>
        <p:spPr>
          <a:xfrm>
            <a:off x="1955800" y="3990976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문제를 풀면서 동시에 개념도 같이 공부할 수 있다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</a:t>
            </a:r>
            <a:endParaRPr lang="ko-KR" altLang="en-US" sz="2800" b="1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4333A3-4B8B-5C7F-F74E-5911CDDAC020}"/>
              </a:ext>
            </a:extLst>
          </p:cNvPr>
          <p:cNvSpPr txBox="1"/>
          <p:nvPr/>
        </p:nvSpPr>
        <p:spPr>
          <a:xfrm>
            <a:off x="1610360" y="3577681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6">
                    <a:lumMod val="50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2</a:t>
            </a:r>
            <a:endParaRPr lang="ko-KR" altLang="en-US" sz="4400" dirty="0">
              <a:solidFill>
                <a:schemeClr val="accent6">
                  <a:lumMod val="50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333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5AC75F-B9C8-4DD1-62CA-93E2240965DB}"/>
              </a:ext>
            </a:extLst>
          </p:cNvPr>
          <p:cNvSpPr txBox="1"/>
          <p:nvPr/>
        </p:nvSpPr>
        <p:spPr>
          <a:xfrm>
            <a:off x="894080" y="4907822"/>
            <a:ext cx="8503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프로젝트에 기여하신 분 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Top 5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1DA5A4-3692-E3A4-9441-D44EEAC97B6E}"/>
              </a:ext>
            </a:extLst>
          </p:cNvPr>
          <p:cNvSpPr txBox="1"/>
          <p:nvPr/>
        </p:nvSpPr>
        <p:spPr>
          <a:xfrm>
            <a:off x="894080" y="4195328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기대 효과</a:t>
            </a:r>
          </a:p>
        </p:txBody>
      </p:sp>
    </p:spTree>
    <p:extLst>
      <p:ext uri="{BB962C8B-B14F-4D97-AF65-F5344CB8AC3E}">
        <p14:creationId xmlns:p14="http://schemas.microsoft.com/office/powerpoint/2010/main" val="2004834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2" y="135731"/>
            <a:ext cx="11417618" cy="1140619"/>
          </a:xfrm>
          <a:noFill/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프로젝트에 기여하신 분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Top 5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C923CE3-4F4E-F489-C764-FCA362829D29}"/>
              </a:ext>
            </a:extLst>
          </p:cNvPr>
          <p:cNvGrpSpPr/>
          <p:nvPr/>
        </p:nvGrpSpPr>
        <p:grpSpPr>
          <a:xfrm>
            <a:off x="894080" y="1564640"/>
            <a:ext cx="10403840" cy="861774"/>
            <a:chOff x="894080" y="1564640"/>
            <a:chExt cx="10403840" cy="86177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4EF52FC-632C-E910-4129-EECF7E9111EB}"/>
                </a:ext>
              </a:extLst>
            </p:cNvPr>
            <p:cNvSpPr txBox="1"/>
            <p:nvPr/>
          </p:nvSpPr>
          <p:spPr>
            <a:xfrm>
              <a:off x="894080" y="1564640"/>
              <a:ext cx="5750560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000" dirty="0" err="1">
                  <a:gradFill>
                    <a:gsLst>
                      <a:gs pos="80274">
                        <a:srgbClr val="6FB7D1"/>
                      </a:gs>
                      <a:gs pos="63000">
                        <a:srgbClr val="A0B5FF"/>
                      </a:gs>
                      <a:gs pos="38000">
                        <a:srgbClr val="CC8AE2"/>
                      </a:gs>
                      <a:gs pos="20000">
                        <a:srgbClr val="E283C9"/>
                      </a:gs>
                      <a:gs pos="0">
                        <a:srgbClr val="FE7DA9"/>
                      </a:gs>
                      <a:gs pos="100000">
                        <a:srgbClr val="7FF3FF"/>
                      </a:gs>
                    </a:gsLst>
                    <a:lin ang="5400000" scaled="0"/>
                  </a:gra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Wizzardrabbit</a:t>
              </a:r>
              <a:r>
                <a:rPr lang="ko-KR" altLang="en-US" sz="5000" dirty="0">
                  <a:gradFill>
                    <a:gsLst>
                      <a:gs pos="80274">
                        <a:srgbClr val="6FB7D1"/>
                      </a:gs>
                      <a:gs pos="63000">
                        <a:srgbClr val="A0B5FF"/>
                      </a:gs>
                      <a:gs pos="38000">
                        <a:srgbClr val="CC8AE2"/>
                      </a:gs>
                      <a:gs pos="20000">
                        <a:srgbClr val="E283C9"/>
                      </a:gs>
                      <a:gs pos="0">
                        <a:srgbClr val="FE7DA9"/>
                      </a:gs>
                      <a:gs pos="100000">
                        <a:srgbClr val="7FF3FF"/>
                      </a:gs>
                    </a:gsLst>
                    <a:lin ang="5400000" scaled="0"/>
                  </a:gra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님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85DE0B6-51DA-4957-203D-584DE59BBB11}"/>
                </a:ext>
              </a:extLst>
            </p:cNvPr>
            <p:cNvSpPr txBox="1"/>
            <p:nvPr/>
          </p:nvSpPr>
          <p:spPr>
            <a:xfrm>
              <a:off x="6299200" y="1646097"/>
              <a:ext cx="49987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자료제공 및 오류 발견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사이트 개선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8E30BA9-6258-557E-9384-127DFC0ECA3E}"/>
              </a:ext>
            </a:extLst>
          </p:cNvPr>
          <p:cNvGrpSpPr/>
          <p:nvPr/>
        </p:nvGrpSpPr>
        <p:grpSpPr>
          <a:xfrm>
            <a:off x="894080" y="2446734"/>
            <a:ext cx="7493000" cy="861774"/>
            <a:chOff x="894080" y="2446734"/>
            <a:chExt cx="7493000" cy="86177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EF82EB7-6A14-E184-7B35-764B91451475}"/>
                </a:ext>
              </a:extLst>
            </p:cNvPr>
            <p:cNvSpPr txBox="1"/>
            <p:nvPr/>
          </p:nvSpPr>
          <p:spPr>
            <a:xfrm>
              <a:off x="894080" y="2446734"/>
              <a:ext cx="5090160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5000" dirty="0">
                  <a:gradFill>
                    <a:gsLst>
                      <a:gs pos="80274">
                        <a:srgbClr val="6FB7D1"/>
                      </a:gs>
                      <a:gs pos="63000">
                        <a:srgbClr val="A0B5FF"/>
                      </a:gs>
                      <a:gs pos="38000">
                        <a:srgbClr val="CC8AE2"/>
                      </a:gs>
                      <a:gs pos="20000">
                        <a:srgbClr val="E283C9"/>
                      </a:gs>
                      <a:gs pos="0">
                        <a:srgbClr val="FE7DA9"/>
                      </a:gs>
                      <a:gs pos="100000">
                        <a:srgbClr val="7FF3FF"/>
                      </a:gs>
                    </a:gsLst>
                    <a:lin ang="5400000" scaled="0"/>
                  </a:gra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김형진님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49BF9F2-9992-683F-BEA9-9257E0246164}"/>
                </a:ext>
              </a:extLst>
            </p:cNvPr>
            <p:cNvSpPr txBox="1"/>
            <p:nvPr/>
          </p:nvSpPr>
          <p:spPr>
            <a:xfrm>
              <a:off x="3388360" y="2539781"/>
              <a:ext cx="49987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오류 수정 및 사이트 개선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아이디어 제공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935ABBF-392A-7019-1FC2-41CDD1837730}"/>
              </a:ext>
            </a:extLst>
          </p:cNvPr>
          <p:cNvGrpSpPr/>
          <p:nvPr/>
        </p:nvGrpSpPr>
        <p:grpSpPr>
          <a:xfrm>
            <a:off x="894080" y="3308508"/>
            <a:ext cx="9260840" cy="861774"/>
            <a:chOff x="894080" y="3308508"/>
            <a:chExt cx="9260840" cy="86177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89E205B-B638-2B32-2068-3B369580672C}"/>
                </a:ext>
              </a:extLst>
            </p:cNvPr>
            <p:cNvSpPr txBox="1"/>
            <p:nvPr/>
          </p:nvSpPr>
          <p:spPr>
            <a:xfrm>
              <a:off x="894080" y="3308508"/>
              <a:ext cx="5090160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000" dirty="0">
                  <a:gradFill>
                    <a:gsLst>
                      <a:gs pos="80274">
                        <a:srgbClr val="6FB7D1"/>
                      </a:gs>
                      <a:gs pos="63000">
                        <a:srgbClr val="A0B5FF"/>
                      </a:gs>
                      <a:gs pos="38000">
                        <a:srgbClr val="CC8AE2"/>
                      </a:gs>
                      <a:gs pos="20000">
                        <a:srgbClr val="E283C9"/>
                      </a:gs>
                      <a:gs pos="0">
                        <a:srgbClr val="FE7DA9"/>
                      </a:gs>
                      <a:gs pos="100000">
                        <a:srgbClr val="7FF3FF"/>
                      </a:gs>
                    </a:gsLst>
                    <a:lin ang="5400000" scaled="0"/>
                  </a:gra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Mingyu331</a:t>
              </a:r>
              <a:r>
                <a:rPr lang="ko-KR" altLang="en-US" sz="5000" dirty="0">
                  <a:gradFill>
                    <a:gsLst>
                      <a:gs pos="80274">
                        <a:srgbClr val="6FB7D1"/>
                      </a:gs>
                      <a:gs pos="63000">
                        <a:srgbClr val="A0B5FF"/>
                      </a:gs>
                      <a:gs pos="38000">
                        <a:srgbClr val="CC8AE2"/>
                      </a:gs>
                      <a:gs pos="20000">
                        <a:srgbClr val="E283C9"/>
                      </a:gs>
                      <a:gs pos="0">
                        <a:srgbClr val="FE7DA9"/>
                      </a:gs>
                      <a:gs pos="100000">
                        <a:srgbClr val="7FF3FF"/>
                      </a:gs>
                    </a:gsLst>
                    <a:lin ang="5400000" scaled="0"/>
                  </a:gra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님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2505CCE-4C61-0516-F61F-561FDEBA9A41}"/>
                </a:ext>
              </a:extLst>
            </p:cNvPr>
            <p:cNvSpPr txBox="1"/>
            <p:nvPr/>
          </p:nvSpPr>
          <p:spPr>
            <a:xfrm>
              <a:off x="5156200" y="3414095"/>
              <a:ext cx="49987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오류 발견 및 제보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아이디어 제공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E054F67-16A6-4F0E-F48F-AE39BCC46AA4}"/>
              </a:ext>
            </a:extLst>
          </p:cNvPr>
          <p:cNvGrpSpPr/>
          <p:nvPr/>
        </p:nvGrpSpPr>
        <p:grpSpPr>
          <a:xfrm>
            <a:off x="894080" y="5032056"/>
            <a:ext cx="8826500" cy="861774"/>
            <a:chOff x="894080" y="5032056"/>
            <a:chExt cx="8826500" cy="86177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7326C85-E6CE-5A1F-9E8F-9A16C630788E}"/>
                </a:ext>
              </a:extLst>
            </p:cNvPr>
            <p:cNvSpPr txBox="1"/>
            <p:nvPr/>
          </p:nvSpPr>
          <p:spPr>
            <a:xfrm>
              <a:off x="894080" y="5032056"/>
              <a:ext cx="5090160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000" dirty="0">
                  <a:gradFill>
                    <a:gsLst>
                      <a:gs pos="80274">
                        <a:srgbClr val="6FB7D1"/>
                      </a:gs>
                      <a:gs pos="63000">
                        <a:srgbClr val="A0B5FF"/>
                      </a:gs>
                      <a:gs pos="38000">
                        <a:srgbClr val="CC8AE2"/>
                      </a:gs>
                      <a:gs pos="20000">
                        <a:srgbClr val="E283C9"/>
                      </a:gs>
                      <a:gs pos="0">
                        <a:srgbClr val="FE7DA9"/>
                      </a:gs>
                      <a:gs pos="100000">
                        <a:srgbClr val="7FF3FF"/>
                      </a:gs>
                    </a:gsLst>
                    <a:lin ang="5400000" scaled="0"/>
                  </a:gra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jhnah917</a:t>
              </a:r>
              <a:r>
                <a:rPr lang="ko-KR" altLang="en-US" sz="5000" dirty="0">
                  <a:gradFill>
                    <a:gsLst>
                      <a:gs pos="80274">
                        <a:srgbClr val="6FB7D1"/>
                      </a:gs>
                      <a:gs pos="63000">
                        <a:srgbClr val="A0B5FF"/>
                      </a:gs>
                      <a:gs pos="38000">
                        <a:srgbClr val="CC8AE2"/>
                      </a:gs>
                      <a:gs pos="20000">
                        <a:srgbClr val="E283C9"/>
                      </a:gs>
                      <a:gs pos="0">
                        <a:srgbClr val="FE7DA9"/>
                      </a:gs>
                      <a:gs pos="100000">
                        <a:srgbClr val="7FF3FF"/>
                      </a:gs>
                    </a:gsLst>
                    <a:lin ang="5400000" scaled="0"/>
                  </a:gra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님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E346B84-47CC-52F5-F852-5E4E98851B87}"/>
                </a:ext>
              </a:extLst>
            </p:cNvPr>
            <p:cNvSpPr txBox="1"/>
            <p:nvPr/>
          </p:nvSpPr>
          <p:spPr>
            <a:xfrm>
              <a:off x="4721860" y="5278277"/>
              <a:ext cx="4998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아이디어 제공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D3E8AED-AF9A-E909-99B7-93F817761D91}"/>
              </a:ext>
            </a:extLst>
          </p:cNvPr>
          <p:cNvGrpSpPr/>
          <p:nvPr/>
        </p:nvGrpSpPr>
        <p:grpSpPr>
          <a:xfrm>
            <a:off x="894080" y="4170282"/>
            <a:ext cx="8856982" cy="861774"/>
            <a:chOff x="894080" y="4170282"/>
            <a:chExt cx="8856982" cy="86177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8E3818A-2157-6896-A488-10C217F03AB4}"/>
                </a:ext>
              </a:extLst>
            </p:cNvPr>
            <p:cNvSpPr txBox="1"/>
            <p:nvPr/>
          </p:nvSpPr>
          <p:spPr>
            <a:xfrm>
              <a:off x="894080" y="4170282"/>
              <a:ext cx="5090160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000" dirty="0">
                  <a:gradFill>
                    <a:gsLst>
                      <a:gs pos="80274">
                        <a:srgbClr val="6FB7D1"/>
                      </a:gs>
                      <a:gs pos="63000">
                        <a:srgbClr val="A0B5FF"/>
                      </a:gs>
                      <a:gs pos="38000">
                        <a:srgbClr val="CC8AE2"/>
                      </a:gs>
                      <a:gs pos="20000">
                        <a:srgbClr val="E283C9"/>
                      </a:gs>
                      <a:gs pos="0">
                        <a:srgbClr val="FE7DA9"/>
                      </a:gs>
                      <a:gs pos="100000">
                        <a:srgbClr val="7FF3FF"/>
                      </a:gs>
                    </a:gsLst>
                    <a:lin ang="5400000" scaled="0"/>
                  </a:gra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haru_101</a:t>
              </a:r>
              <a:r>
                <a:rPr lang="ko-KR" altLang="en-US" sz="5000" dirty="0">
                  <a:gradFill>
                    <a:gsLst>
                      <a:gs pos="80274">
                        <a:srgbClr val="6FB7D1"/>
                      </a:gs>
                      <a:gs pos="63000">
                        <a:srgbClr val="A0B5FF"/>
                      </a:gs>
                      <a:gs pos="38000">
                        <a:srgbClr val="CC8AE2"/>
                      </a:gs>
                      <a:gs pos="20000">
                        <a:srgbClr val="E283C9"/>
                      </a:gs>
                      <a:gs pos="0">
                        <a:srgbClr val="FE7DA9"/>
                      </a:gs>
                      <a:gs pos="100000">
                        <a:srgbClr val="7FF3FF"/>
                      </a:gs>
                    </a:gsLst>
                    <a:lin ang="5400000" scaled="0"/>
                  </a:gradFill>
                  <a:latin typeface="Noto Sans KR Black" panose="020B0A00000000000000" pitchFamily="34" charset="-127"/>
                  <a:ea typeface="Noto Sans KR Black" panose="020B0A00000000000000" pitchFamily="34" charset="-127"/>
                </a:rPr>
                <a:t>님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B4598F-20E8-0864-F342-362CE2E04A1F}"/>
                </a:ext>
              </a:extLst>
            </p:cNvPr>
            <p:cNvSpPr txBox="1"/>
            <p:nvPr/>
          </p:nvSpPr>
          <p:spPr>
            <a:xfrm>
              <a:off x="4752342" y="4301408"/>
              <a:ext cx="49987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오류 </a:t>
              </a:r>
              <a:r>
                <a:rPr lang="ko-KR" altLang="en-US">
                  <a:solidFill>
                    <a:schemeClr val="bg1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발견 및 제보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  <a:p>
              <a:r>
                <a:rPr lang="ko-KR" altLang="en-US" dirty="0">
                  <a:solidFill>
                    <a:schemeClr val="bg1">
                      <a:lumMod val="50000"/>
                    </a:schemeClr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</a:rPr>
                <a:t>아이디어 제공</a:t>
              </a:r>
              <a:endParaRPr lang="en-US" altLang="ko-KR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9038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제목 20">
            <a:extLst>
              <a:ext uri="{FF2B5EF4-FFF2-40B4-BE49-F238E27FC236}">
                <a16:creationId xmlns:a16="http://schemas.microsoft.com/office/drawing/2014/main" id="{69A4A91A-6FD0-F50E-2E77-3B36FED21C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125"/>
            <a:ext cx="9144000" cy="2387600"/>
          </a:xfrm>
        </p:spPr>
        <p:txBody>
          <a:bodyPr>
            <a:normAutofit/>
          </a:bodyPr>
          <a:lstStyle/>
          <a:p>
            <a:r>
              <a:rPr lang="ko-KR" altLang="en-US" sz="80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이주호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3FA329-3382-DF10-2C36-F0DF30EE9C08}"/>
              </a:ext>
            </a:extLst>
          </p:cNvPr>
          <p:cNvSpPr txBox="1"/>
          <p:nvPr/>
        </p:nvSpPr>
        <p:spPr>
          <a:xfrm>
            <a:off x="4968240" y="2586593"/>
            <a:ext cx="229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프로젝트 제작 및 총괄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441908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3" y="135731"/>
            <a:ext cx="5186362" cy="1140619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목차</a:t>
            </a: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EF52FC-632C-E910-4129-EECF7E9111EB}"/>
              </a:ext>
            </a:extLst>
          </p:cNvPr>
          <p:cNvSpPr txBox="1"/>
          <p:nvPr/>
        </p:nvSpPr>
        <p:spPr>
          <a:xfrm>
            <a:off x="894080" y="1320800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기획 배경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31897E-13B5-6EA0-FEDE-1C9C8E032DBC}"/>
              </a:ext>
            </a:extLst>
          </p:cNvPr>
          <p:cNvSpPr txBox="1"/>
          <p:nvPr/>
        </p:nvSpPr>
        <p:spPr>
          <a:xfrm>
            <a:off x="894080" y="2028686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 기획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992EF4-DAD4-9AE3-DA16-D52DF8B38640}"/>
              </a:ext>
            </a:extLst>
          </p:cNvPr>
          <p:cNvSpPr txBox="1"/>
          <p:nvPr/>
        </p:nvSpPr>
        <p:spPr>
          <a:xfrm>
            <a:off x="894080" y="3523558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향후 계획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5AC75F-B9C8-4DD1-62CA-93E2240965DB}"/>
              </a:ext>
            </a:extLst>
          </p:cNvPr>
          <p:cNvSpPr txBox="1"/>
          <p:nvPr/>
        </p:nvSpPr>
        <p:spPr>
          <a:xfrm>
            <a:off x="894080" y="4907822"/>
            <a:ext cx="8503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프로젝트에 기여하신 분 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Top 5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2C8542-6BB0-CF15-2A4B-8F66EF2927BB}"/>
              </a:ext>
            </a:extLst>
          </p:cNvPr>
          <p:cNvSpPr txBox="1"/>
          <p:nvPr/>
        </p:nvSpPr>
        <p:spPr>
          <a:xfrm>
            <a:off x="894080" y="2776122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기능 소개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1DA5A4-3692-E3A4-9441-D44EEAC97B6E}"/>
              </a:ext>
            </a:extLst>
          </p:cNvPr>
          <p:cNvSpPr txBox="1"/>
          <p:nvPr/>
        </p:nvSpPr>
        <p:spPr>
          <a:xfrm>
            <a:off x="894080" y="4195328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기대 효과</a:t>
            </a:r>
          </a:p>
        </p:txBody>
      </p:sp>
    </p:spTree>
    <p:extLst>
      <p:ext uri="{BB962C8B-B14F-4D97-AF65-F5344CB8AC3E}">
        <p14:creationId xmlns:p14="http://schemas.microsoft.com/office/powerpoint/2010/main" val="26813910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  <p:bldP spid="14" grpId="0"/>
      <p:bldP spid="16" grpId="0"/>
      <p:bldP spid="17" grpId="0"/>
      <p:bldP spid="1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제목 20">
            <a:extLst>
              <a:ext uri="{FF2B5EF4-FFF2-40B4-BE49-F238E27FC236}">
                <a16:creationId xmlns:a16="http://schemas.microsoft.com/office/drawing/2014/main" id="{69A4A91A-6FD0-F50E-2E77-3B36FED21C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62125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sz="800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ANA</a:t>
            </a:r>
            <a:endParaRPr lang="ko-KR" altLang="en-US" sz="800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3FA329-3382-DF10-2C36-F0DF30EE9C08}"/>
              </a:ext>
            </a:extLst>
          </p:cNvPr>
          <p:cNvSpPr txBox="1"/>
          <p:nvPr/>
        </p:nvSpPr>
        <p:spPr>
          <a:xfrm>
            <a:off x="4968240" y="2586593"/>
            <a:ext cx="229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서버동아리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95017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3" y="135731"/>
            <a:ext cx="5186362" cy="1140619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기획 배경</a:t>
            </a: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889E3-189A-1D59-E60F-6D04B7022202}"/>
              </a:ext>
            </a:extLst>
          </p:cNvPr>
          <p:cNvSpPr/>
          <p:nvPr/>
        </p:nvSpPr>
        <p:spPr>
          <a:xfrm>
            <a:off x="990600" y="1504950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970969-3878-5BF6-A1CC-FEB743834C85}"/>
              </a:ext>
            </a:extLst>
          </p:cNvPr>
          <p:cNvSpPr/>
          <p:nvPr/>
        </p:nvSpPr>
        <p:spPr>
          <a:xfrm>
            <a:off x="990600" y="1519237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백준을 풀다가 블로그에 검색을 해본적이 있지 않은가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?</a:t>
            </a:r>
            <a:r>
              <a:rPr lang="ko-KR" altLang="en-US" sz="16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73A935-E9AB-A559-A36C-AEDEB7CA0081}"/>
              </a:ext>
            </a:extLst>
          </p:cNvPr>
          <p:cNvSpPr txBox="1"/>
          <p:nvPr/>
        </p:nvSpPr>
        <p:spPr>
          <a:xfrm>
            <a:off x="645160" y="1105942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>
                    <a:lumMod val="7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Q</a:t>
            </a:r>
            <a:endParaRPr lang="ko-KR" altLang="en-US" sz="4400" dirty="0">
              <a:solidFill>
                <a:schemeClr val="accent2">
                  <a:lumMod val="7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9737BD-CD1F-420C-2239-744467AD0994}"/>
              </a:ext>
            </a:extLst>
          </p:cNvPr>
          <p:cNvSpPr/>
          <p:nvPr/>
        </p:nvSpPr>
        <p:spPr>
          <a:xfrm>
            <a:off x="1955800" y="3990976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문제들의 전체풀이를 볼 수 있고 관련된 개념을 같이 공부할 수 있는 사이트를 만들자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</a:t>
            </a:r>
            <a:endParaRPr lang="ko-KR" altLang="en-US" sz="2800" b="1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4333A3-4B8B-5C7F-F74E-5911CDDAC020}"/>
              </a:ext>
            </a:extLst>
          </p:cNvPr>
          <p:cNvSpPr txBox="1"/>
          <p:nvPr/>
        </p:nvSpPr>
        <p:spPr>
          <a:xfrm>
            <a:off x="1610360" y="3577681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6">
                    <a:lumMod val="50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S</a:t>
            </a:r>
            <a:endParaRPr lang="ko-KR" altLang="en-US" sz="4400" dirty="0">
              <a:solidFill>
                <a:schemeClr val="accent6">
                  <a:lumMod val="50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6415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EF52FC-632C-E910-4129-EECF7E9111EB}"/>
              </a:ext>
            </a:extLst>
          </p:cNvPr>
          <p:cNvSpPr txBox="1"/>
          <p:nvPr/>
        </p:nvSpPr>
        <p:spPr>
          <a:xfrm>
            <a:off x="894080" y="1320800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기획 배경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31897E-13B5-6EA0-FEDE-1C9C8E032DBC}"/>
              </a:ext>
            </a:extLst>
          </p:cNvPr>
          <p:cNvSpPr txBox="1"/>
          <p:nvPr/>
        </p:nvSpPr>
        <p:spPr>
          <a:xfrm>
            <a:off x="894080" y="2028686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 기획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992EF4-DAD4-9AE3-DA16-D52DF8B38640}"/>
              </a:ext>
            </a:extLst>
          </p:cNvPr>
          <p:cNvSpPr txBox="1"/>
          <p:nvPr/>
        </p:nvSpPr>
        <p:spPr>
          <a:xfrm>
            <a:off x="894080" y="3523558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향후 계획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5AC75F-B9C8-4DD1-62CA-93E2240965DB}"/>
              </a:ext>
            </a:extLst>
          </p:cNvPr>
          <p:cNvSpPr txBox="1"/>
          <p:nvPr/>
        </p:nvSpPr>
        <p:spPr>
          <a:xfrm>
            <a:off x="894080" y="4907822"/>
            <a:ext cx="8503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프로젝트에 기여하신 분 </a:t>
            </a:r>
            <a:r>
              <a:rPr lang="en-US" altLang="ko-KR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Top 5</a:t>
            </a:r>
            <a:endParaRPr lang="ko-KR" altLang="en-US" sz="4000" dirty="0">
              <a:solidFill>
                <a:schemeClr val="tx1">
                  <a:lumMod val="85000"/>
                  <a:lumOff val="1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2C8542-6BB0-CF15-2A4B-8F66EF2927BB}"/>
              </a:ext>
            </a:extLst>
          </p:cNvPr>
          <p:cNvSpPr txBox="1"/>
          <p:nvPr/>
        </p:nvSpPr>
        <p:spPr>
          <a:xfrm>
            <a:off x="894080" y="2776122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기능 소개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1DA5A4-3692-E3A4-9441-D44EEAC97B6E}"/>
              </a:ext>
            </a:extLst>
          </p:cNvPr>
          <p:cNvSpPr txBox="1"/>
          <p:nvPr/>
        </p:nvSpPr>
        <p:spPr>
          <a:xfrm>
            <a:off x="894080" y="4195328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기대 효과</a:t>
            </a:r>
          </a:p>
        </p:txBody>
      </p:sp>
    </p:spTree>
    <p:extLst>
      <p:ext uri="{BB962C8B-B14F-4D97-AF65-F5344CB8AC3E}">
        <p14:creationId xmlns:p14="http://schemas.microsoft.com/office/powerpoint/2010/main" val="38243098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3" y="135731"/>
            <a:ext cx="5186362" cy="1140619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 기획</a:t>
            </a: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889E3-189A-1D59-E60F-6D04B7022202}"/>
              </a:ext>
            </a:extLst>
          </p:cNvPr>
          <p:cNvSpPr/>
          <p:nvPr/>
        </p:nvSpPr>
        <p:spPr>
          <a:xfrm>
            <a:off x="1619250" y="2979187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970969-3878-5BF6-A1CC-FEB743834C85}"/>
              </a:ext>
            </a:extLst>
          </p:cNvPr>
          <p:cNvSpPr/>
          <p:nvPr/>
        </p:nvSpPr>
        <p:spPr>
          <a:xfrm>
            <a:off x="1619250" y="2993474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b="1" dirty="0">
                <a:solidFill>
                  <a:srgbClr val="B492FF"/>
                </a:solidFill>
              </a:rPr>
              <a:t>AOROR</a:t>
            </a:r>
            <a:endParaRPr lang="ko-KR" altLang="en-US" sz="5400" b="1" dirty="0">
              <a:solidFill>
                <a:srgbClr val="B49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978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3" y="135731"/>
            <a:ext cx="5186362" cy="1140619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 기획</a:t>
            </a: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889E3-189A-1D59-E60F-6D04B7022202}"/>
              </a:ext>
            </a:extLst>
          </p:cNvPr>
          <p:cNvSpPr/>
          <p:nvPr/>
        </p:nvSpPr>
        <p:spPr>
          <a:xfrm>
            <a:off x="1619250" y="3856268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970969-3878-5BF6-A1CC-FEB743834C85}"/>
              </a:ext>
            </a:extLst>
          </p:cNvPr>
          <p:cNvSpPr/>
          <p:nvPr/>
        </p:nvSpPr>
        <p:spPr>
          <a:xfrm>
            <a:off x="1619250" y="3861220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5400" b="1" dirty="0" err="1">
                <a:solidFill>
                  <a:srgbClr val="B492FF"/>
                </a:solidFill>
              </a:rPr>
              <a:t>A</a:t>
            </a:r>
            <a:r>
              <a:rPr lang="en-US" altLang="ko-KR" sz="5400" b="1" dirty="0" err="1">
                <a:solidFill>
                  <a:schemeClr val="bg2">
                    <a:lumMod val="75000"/>
                  </a:schemeClr>
                </a:solidFill>
              </a:rPr>
              <a:t>lg</a:t>
            </a:r>
            <a:r>
              <a:rPr lang="en-US" altLang="ko-KR" sz="5400" b="1" dirty="0" err="1">
                <a:solidFill>
                  <a:srgbClr val="B492FF"/>
                </a:solidFill>
              </a:rPr>
              <a:t>OR</a:t>
            </a:r>
            <a:r>
              <a:rPr lang="en-US" altLang="ko-KR" sz="5400" b="1" dirty="0" err="1">
                <a:solidFill>
                  <a:schemeClr val="bg2">
                    <a:lumMod val="75000"/>
                  </a:schemeClr>
                </a:solidFill>
              </a:rPr>
              <a:t>ithm</a:t>
            </a:r>
            <a:r>
              <a:rPr lang="en-US" altLang="ko-KR" sz="5400" b="1" dirty="0">
                <a:solidFill>
                  <a:srgbClr val="B492FF"/>
                </a:solidFill>
              </a:rPr>
              <a:t> </a:t>
            </a:r>
            <a:r>
              <a:rPr lang="en-US" altLang="ko-KR" sz="5400" b="1" dirty="0" err="1">
                <a:solidFill>
                  <a:schemeClr val="bg2">
                    <a:lumMod val="75000"/>
                  </a:schemeClr>
                </a:solidFill>
              </a:rPr>
              <a:t>dicti</a:t>
            </a:r>
            <a:r>
              <a:rPr lang="en-US" altLang="ko-KR" sz="5400" b="1" dirty="0" err="1">
                <a:solidFill>
                  <a:srgbClr val="B492FF"/>
                </a:solidFill>
              </a:rPr>
              <a:t>O</a:t>
            </a:r>
            <a:r>
              <a:rPr lang="en-US" altLang="ko-KR" sz="5400" b="1" dirty="0" err="1">
                <a:solidFill>
                  <a:schemeClr val="bg2">
                    <a:lumMod val="75000"/>
                  </a:schemeClr>
                </a:solidFill>
              </a:rPr>
              <a:t>na</a:t>
            </a:r>
            <a:r>
              <a:rPr lang="en-US" altLang="ko-KR" sz="5400" b="1" dirty="0" err="1">
                <a:solidFill>
                  <a:srgbClr val="B492FF"/>
                </a:solidFill>
              </a:rPr>
              <a:t>R</a:t>
            </a:r>
            <a:r>
              <a:rPr lang="en-US" altLang="ko-KR" sz="5400" b="1" dirty="0" err="1">
                <a:solidFill>
                  <a:schemeClr val="bg2">
                    <a:lumMod val="75000"/>
                  </a:schemeClr>
                </a:solidFill>
              </a:rPr>
              <a:t>y</a:t>
            </a:r>
            <a:endParaRPr lang="ko-KR" altLang="en-US" sz="54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15BC03-AD4C-2FF3-FD1B-0787F4DC8BCD}"/>
              </a:ext>
            </a:extLst>
          </p:cNvPr>
          <p:cNvSpPr txBox="1"/>
          <p:nvPr/>
        </p:nvSpPr>
        <p:spPr>
          <a:xfrm>
            <a:off x="4917232" y="4093516"/>
            <a:ext cx="2892490" cy="382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2">
                    <a:lumMod val="7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알고리즘 도감이라는 뜻이다</a:t>
            </a:r>
            <a:endParaRPr lang="ko-KR" altLang="en-US" dirty="0">
              <a:solidFill>
                <a:schemeClr val="bg2">
                  <a:lumMod val="75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7633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07407E-6 L 0 -0.2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L 0 -0.25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3" y="135731"/>
            <a:ext cx="5186362" cy="1140619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 기획</a:t>
            </a: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889E3-189A-1D59-E60F-6D04B7022202}"/>
              </a:ext>
            </a:extLst>
          </p:cNvPr>
          <p:cNvSpPr/>
          <p:nvPr/>
        </p:nvSpPr>
        <p:spPr>
          <a:xfrm>
            <a:off x="990600" y="1504950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970969-3878-5BF6-A1CC-FEB743834C85}"/>
              </a:ext>
            </a:extLst>
          </p:cNvPr>
          <p:cNvSpPr/>
          <p:nvPr/>
        </p:nvSpPr>
        <p:spPr>
          <a:xfrm>
            <a:off x="990600" y="1519237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Mongo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DB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를 통해 도감의 값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(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문제번호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,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문제풀이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,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테스트 케이스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)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를 저장하자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9737BD-CD1F-420C-2239-744467AD0994}"/>
              </a:ext>
            </a:extLst>
          </p:cNvPr>
          <p:cNvSpPr/>
          <p:nvPr/>
        </p:nvSpPr>
        <p:spPr>
          <a:xfrm>
            <a:off x="1955800" y="3990976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Mongo DB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에 개념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(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개념이름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,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내용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,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코드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)</a:t>
            </a:r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을 저장하자  </a:t>
            </a:r>
          </a:p>
        </p:txBody>
      </p:sp>
    </p:spTree>
    <p:extLst>
      <p:ext uri="{BB962C8B-B14F-4D97-AF65-F5344CB8AC3E}">
        <p14:creationId xmlns:p14="http://schemas.microsoft.com/office/powerpoint/2010/main" val="257364587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3" y="135731"/>
            <a:ext cx="5186362" cy="1140619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 기획</a:t>
            </a: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56889E3-189A-1D59-E60F-6D04B7022202}"/>
              </a:ext>
            </a:extLst>
          </p:cNvPr>
          <p:cNvSpPr/>
          <p:nvPr/>
        </p:nvSpPr>
        <p:spPr>
          <a:xfrm>
            <a:off x="990600" y="1504950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970969-3878-5BF6-A1CC-FEB743834C85}"/>
              </a:ext>
            </a:extLst>
          </p:cNvPr>
          <p:cNvSpPr/>
          <p:nvPr/>
        </p:nvSpPr>
        <p:spPr>
          <a:xfrm>
            <a:off x="990600" y="1519237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만약 문제번호를 잘못 입력하거나 없는 번호이면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?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9737BD-CD1F-420C-2239-744467AD0994}"/>
              </a:ext>
            </a:extLst>
          </p:cNvPr>
          <p:cNvSpPr/>
          <p:nvPr/>
        </p:nvSpPr>
        <p:spPr>
          <a:xfrm>
            <a:off x="1955800" y="3990976"/>
            <a:ext cx="8953500" cy="1362075"/>
          </a:xfrm>
          <a:prstGeom prst="rect">
            <a:avLst/>
          </a:prstGeom>
          <a:solidFill>
            <a:schemeClr val="bg2"/>
          </a:solidFill>
          <a:ln w="76200">
            <a:solidFill>
              <a:schemeClr val="tx2">
                <a:lumMod val="40000"/>
                <a:lumOff val="6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문제와 관련된 개념들은 어떻게 </a:t>
            </a:r>
            <a:r>
              <a:rPr lang="ko-KR" altLang="en-US" sz="2800" b="1" dirty="0" err="1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갖고오나요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?</a:t>
            </a:r>
            <a:endParaRPr lang="ko-KR" altLang="en-US" sz="2800" b="1" dirty="0">
              <a:solidFill>
                <a:schemeClr val="bg1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A9B72D-2D9C-3F05-CBD9-C8180B55F7E8}"/>
              </a:ext>
            </a:extLst>
          </p:cNvPr>
          <p:cNvSpPr txBox="1"/>
          <p:nvPr/>
        </p:nvSpPr>
        <p:spPr>
          <a:xfrm>
            <a:off x="645160" y="1105942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>
                    <a:lumMod val="7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Q</a:t>
            </a:r>
            <a:endParaRPr lang="ko-KR" altLang="en-US" sz="4400" dirty="0">
              <a:solidFill>
                <a:schemeClr val="accent2">
                  <a:lumMod val="75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1FB6DB-6DE3-E790-9524-8FF6431DEA47}"/>
              </a:ext>
            </a:extLst>
          </p:cNvPr>
          <p:cNvSpPr txBox="1"/>
          <p:nvPr/>
        </p:nvSpPr>
        <p:spPr>
          <a:xfrm>
            <a:off x="1610360" y="3577681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6">
                    <a:lumMod val="50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Q</a:t>
            </a:r>
            <a:endParaRPr lang="ko-KR" altLang="en-US" sz="4400" dirty="0">
              <a:solidFill>
                <a:schemeClr val="accent6">
                  <a:lumMod val="50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5004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lumMod val="25000"/>
                <a:alpha val="16000"/>
              </a:schemeClr>
            </a:gs>
            <a:gs pos="100000">
              <a:schemeClr val="bg2">
                <a:lumMod val="75000"/>
                <a:alpha val="29000"/>
              </a:scheme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평행 사변형 6">
            <a:extLst>
              <a:ext uri="{FF2B5EF4-FFF2-40B4-BE49-F238E27FC236}">
                <a16:creationId xmlns:a16="http://schemas.microsoft.com/office/drawing/2014/main" id="{787AFE4D-8668-244D-8649-0BE90A6D1567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parallelogram">
            <a:avLst>
              <a:gd name="adj" fmla="val 48281"/>
            </a:avLst>
          </a:prstGeom>
          <a:gradFill>
            <a:gsLst>
              <a:gs pos="0">
                <a:schemeClr val="bg2">
                  <a:lumMod val="50000"/>
                  <a:alpha val="30000"/>
                </a:schemeClr>
              </a:gs>
              <a:gs pos="100000">
                <a:schemeClr val="bg2">
                  <a:lumMod val="90000"/>
                  <a:alpha val="52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45F7298-4635-9D79-C900-6C6D9D6E1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63" y="135731"/>
            <a:ext cx="5186362" cy="1140619"/>
          </a:xfrm>
        </p:spPr>
        <p:txBody>
          <a:bodyPr/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개발 기획</a:t>
            </a:r>
          </a:p>
        </p:txBody>
      </p:sp>
      <p:sp>
        <p:nvSpPr>
          <p:cNvPr id="11" name="평행 사변형 10">
            <a:extLst>
              <a:ext uri="{FF2B5EF4-FFF2-40B4-BE49-F238E27FC236}">
                <a16:creationId xmlns:a16="http://schemas.microsoft.com/office/drawing/2014/main" id="{5C35F769-EE68-80CB-F9E7-9D4ECBD15E28}"/>
              </a:ext>
            </a:extLst>
          </p:cNvPr>
          <p:cNvSpPr/>
          <p:nvPr/>
        </p:nvSpPr>
        <p:spPr>
          <a:xfrm>
            <a:off x="7677150" y="5095875"/>
            <a:ext cx="6276975" cy="2373381"/>
          </a:xfrm>
          <a:prstGeom prst="parallelogram">
            <a:avLst>
              <a:gd name="adj" fmla="val 48277"/>
            </a:avLst>
          </a:prstGeom>
          <a:gradFill>
            <a:gsLst>
              <a:gs pos="0">
                <a:schemeClr val="bg2">
                  <a:lumMod val="50000"/>
                  <a:alpha val="33000"/>
                </a:schemeClr>
              </a:gs>
              <a:gs pos="100000">
                <a:schemeClr val="bg2">
                  <a:lumMod val="75000"/>
                  <a:alpha val="29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3713BCD-ADA3-5E73-7EFA-63E7DD07CF2B}"/>
              </a:ext>
            </a:extLst>
          </p:cNvPr>
          <p:cNvSpPr/>
          <p:nvPr/>
        </p:nvSpPr>
        <p:spPr>
          <a:xfrm>
            <a:off x="2789853" y="2517118"/>
            <a:ext cx="3088433" cy="153955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800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AC</a:t>
            </a:r>
            <a:endParaRPr lang="ko-KR" altLang="en-US" sz="8800" b="1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2CBAD7-9311-D29A-3F4E-2C0682704727}"/>
              </a:ext>
            </a:extLst>
          </p:cNvPr>
          <p:cNvSpPr txBox="1"/>
          <p:nvPr/>
        </p:nvSpPr>
        <p:spPr>
          <a:xfrm>
            <a:off x="6176865" y="3030302"/>
            <a:ext cx="2967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Solved.ac</a:t>
            </a:r>
            <a:endParaRPr lang="ko-KR" altLang="en-US" sz="3600" b="1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D1D637-38BB-A0D2-4692-A73D54382DE5}"/>
              </a:ext>
            </a:extLst>
          </p:cNvPr>
          <p:cNvSpPr txBox="1"/>
          <p:nvPr/>
        </p:nvSpPr>
        <p:spPr>
          <a:xfrm>
            <a:off x="8574833" y="2968746"/>
            <a:ext cx="30884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bg2">
                    <a:lumMod val="7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API</a:t>
            </a:r>
            <a:endParaRPr lang="ko-KR" altLang="en-US" sz="4400" dirty="0">
              <a:solidFill>
                <a:schemeClr val="bg2">
                  <a:lumMod val="75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F24AC9-6097-D579-36B0-AAA4B18E3F61}"/>
              </a:ext>
            </a:extLst>
          </p:cNvPr>
          <p:cNvSpPr txBox="1"/>
          <p:nvPr/>
        </p:nvSpPr>
        <p:spPr>
          <a:xfrm>
            <a:off x="2789853" y="4212292"/>
            <a:ext cx="7501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Solved.ac API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는 백준의 문제 및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solved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의 정보를 제공하는 문서입니다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EA3FB89-26D0-135E-B998-F898695F3624}"/>
              </a:ext>
            </a:extLst>
          </p:cNvPr>
          <p:cNvSpPr txBox="1"/>
          <p:nvPr/>
        </p:nvSpPr>
        <p:spPr>
          <a:xfrm>
            <a:off x="2444413" y="2132397"/>
            <a:ext cx="6908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6">
                    <a:lumMod val="50000"/>
                  </a:schemeClr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S</a:t>
            </a:r>
            <a:endParaRPr lang="ko-KR" altLang="en-US" sz="4400" dirty="0">
              <a:solidFill>
                <a:schemeClr val="accent6">
                  <a:lumMod val="50000"/>
                </a:schemeClr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5579773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328</Words>
  <Application>Microsoft Office PowerPoint</Application>
  <PresentationFormat>와이드스크린</PresentationFormat>
  <Paragraphs>94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Arial</vt:lpstr>
      <vt:lpstr>Noto Sans KR Black</vt:lpstr>
      <vt:lpstr>Noto Sans KR Medium</vt:lpstr>
      <vt:lpstr>맑은 고딕</vt:lpstr>
      <vt:lpstr>Office 테마</vt:lpstr>
      <vt:lpstr>AOROR</vt:lpstr>
      <vt:lpstr>목차</vt:lpstr>
      <vt:lpstr>기획 배경</vt:lpstr>
      <vt:lpstr>PowerPoint 프레젠테이션</vt:lpstr>
      <vt:lpstr>개발 기획</vt:lpstr>
      <vt:lpstr>개발 기획</vt:lpstr>
      <vt:lpstr>개발 기획</vt:lpstr>
      <vt:lpstr>개발 기획</vt:lpstr>
      <vt:lpstr>개발 기획</vt:lpstr>
      <vt:lpstr>PowerPoint 프레젠테이션</vt:lpstr>
      <vt:lpstr>기능 소개</vt:lpstr>
      <vt:lpstr>기능 소개</vt:lpstr>
      <vt:lpstr>PowerPoint 프레젠테이션</vt:lpstr>
      <vt:lpstr>향후 계획</vt:lpstr>
      <vt:lpstr>PowerPoint 프레젠테이션</vt:lpstr>
      <vt:lpstr>기대 효과</vt:lpstr>
      <vt:lpstr>PowerPoint 프레젠테이션</vt:lpstr>
      <vt:lpstr>프로젝트에 기여하신 분 Top 5</vt:lpstr>
      <vt:lpstr>이주호</vt:lpstr>
      <vt:lpstr>ANA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AOROR</dc:title>
  <dc:creator>이주호</dc:creator>
  <cp:lastModifiedBy>이주호</cp:lastModifiedBy>
  <cp:revision>6</cp:revision>
  <dcterms:created xsi:type="dcterms:W3CDTF">2022-09-06T15:30:11Z</dcterms:created>
  <dcterms:modified xsi:type="dcterms:W3CDTF">2022-09-07T06:02:18Z</dcterms:modified>
</cp:coreProperties>
</file>

<file path=docProps/thumbnail.jpeg>
</file>